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2" r:id="rId2"/>
    <p:sldId id="257" r:id="rId3"/>
    <p:sldId id="258" r:id="rId4"/>
    <p:sldId id="259" r:id="rId5"/>
    <p:sldId id="263" r:id="rId6"/>
    <p:sldId id="264" r:id="rId7"/>
    <p:sldId id="265"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9" autoAdjust="0"/>
    <p:restoredTop sz="94660"/>
  </p:normalViewPr>
  <p:slideViewPr>
    <p:cSldViewPr snapToGrid="0">
      <p:cViewPr varScale="1">
        <p:scale>
          <a:sx n="97" d="100"/>
          <a:sy n="97" d="100"/>
        </p:scale>
        <p:origin x="149"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364668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4F3D47E-BA97-4ED6-B266-F1648EC146D4}" type="datetimeFigureOut">
              <a:rPr lang="en-IN" smtClean="0"/>
              <a:t>10-09-2023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1127045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32025376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3834340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38143828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3775963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7590014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20518200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1582860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491435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25656865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4F3D47E-BA97-4ED6-B266-F1648EC146D4}" type="datetimeFigureOut">
              <a:rPr lang="en-IN" smtClean="0"/>
              <a:t>10-09-2023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2794687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4F3D47E-BA97-4ED6-B266-F1648EC146D4}" type="datetimeFigureOut">
              <a:rPr lang="en-IN" smtClean="0"/>
              <a:t>10-09-2023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4160693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346630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1280265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4F3D47E-BA97-4ED6-B266-F1648EC146D4}" type="datetimeFigureOut">
              <a:rPr lang="en-IN" smtClean="0"/>
              <a:t>10-09-2023</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3339855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4F3D47E-BA97-4ED6-B266-F1648EC146D4}" type="datetimeFigureOut">
              <a:rPr lang="en-IN" smtClean="0"/>
              <a:t>10-09-2023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92AF50C-1C3F-47CA-A2A9-33E7C3270EC8}" type="slidenum">
              <a:rPr lang="en-IN" smtClean="0"/>
              <a:t>‹#›</a:t>
            </a:fld>
            <a:endParaRPr lang="en-IN"/>
          </a:p>
        </p:txBody>
      </p:sp>
    </p:spTree>
    <p:extLst>
      <p:ext uri="{BB962C8B-B14F-4D97-AF65-F5344CB8AC3E}">
        <p14:creationId xmlns:p14="http://schemas.microsoft.com/office/powerpoint/2010/main" val="31238004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4F3D47E-BA97-4ED6-B266-F1648EC146D4}" type="datetimeFigureOut">
              <a:rPr lang="en-IN" smtClean="0"/>
              <a:t>10-09-2023</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92AF50C-1C3F-47CA-A2A9-33E7C3270EC8}" type="slidenum">
              <a:rPr lang="en-IN" smtClean="0"/>
              <a:t>‹#›</a:t>
            </a:fld>
            <a:endParaRPr lang="en-IN"/>
          </a:p>
        </p:txBody>
      </p:sp>
    </p:spTree>
    <p:extLst>
      <p:ext uri="{BB962C8B-B14F-4D97-AF65-F5344CB8AC3E}">
        <p14:creationId xmlns:p14="http://schemas.microsoft.com/office/powerpoint/2010/main" val="1576774214"/>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Interior cleaning belt conveyors - MINDA Industrieanlagen GmbH">
            <a:extLst>
              <a:ext uri="{FF2B5EF4-FFF2-40B4-BE49-F238E27FC236}">
                <a16:creationId xmlns:a16="http://schemas.microsoft.com/office/drawing/2014/main" id="{5747AFA8-808A-39BF-F027-5304D30A59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19133E2-C523-7B6A-14AA-2EAFE762DB2D}"/>
              </a:ext>
            </a:extLst>
          </p:cNvPr>
          <p:cNvSpPr>
            <a:spLocks noGrp="1"/>
          </p:cNvSpPr>
          <p:nvPr>
            <p:ph type="ctrTitle"/>
          </p:nvPr>
        </p:nvSpPr>
        <p:spPr>
          <a:xfrm>
            <a:off x="1366344" y="114300"/>
            <a:ext cx="9144000" cy="3109749"/>
          </a:xfrm>
        </p:spPr>
        <p:txBody>
          <a:bodyPr>
            <a:normAutofit fontScale="90000"/>
          </a:bodyPr>
          <a:lstStyle/>
          <a:p>
            <a:r>
              <a:rPr lang="en-IN" b="1" dirty="0"/>
              <a:t>Car Parking Technology Using a Conveyor Belt Grid</a:t>
            </a:r>
          </a:p>
        </p:txBody>
      </p:sp>
      <p:sp>
        <p:nvSpPr>
          <p:cNvPr id="3" name="Subtitle 2">
            <a:extLst>
              <a:ext uri="{FF2B5EF4-FFF2-40B4-BE49-F238E27FC236}">
                <a16:creationId xmlns:a16="http://schemas.microsoft.com/office/drawing/2014/main" id="{74D39FDF-D598-B104-3459-EDBE2132A1BC}"/>
              </a:ext>
            </a:extLst>
          </p:cNvPr>
          <p:cNvSpPr>
            <a:spLocks noGrp="1"/>
          </p:cNvSpPr>
          <p:nvPr>
            <p:ph type="subTitle" idx="1"/>
          </p:nvPr>
        </p:nvSpPr>
        <p:spPr>
          <a:xfrm>
            <a:off x="1023445" y="4358783"/>
            <a:ext cx="9144000" cy="1655762"/>
          </a:xfrm>
        </p:spPr>
        <p:txBody>
          <a:bodyPr/>
          <a:lstStyle/>
          <a:p>
            <a:r>
              <a:rPr lang="en-IN" b="1" dirty="0">
                <a:solidFill>
                  <a:schemeClr val="tx1"/>
                </a:solidFill>
              </a:rPr>
              <a:t>BY NAVEEN RAMKUMAR</a:t>
            </a:r>
          </a:p>
        </p:txBody>
      </p:sp>
    </p:spTree>
    <p:extLst>
      <p:ext uri="{BB962C8B-B14F-4D97-AF65-F5344CB8AC3E}">
        <p14:creationId xmlns:p14="http://schemas.microsoft.com/office/powerpoint/2010/main" val="2589987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F1209-751D-587B-E4C1-379727845998}"/>
              </a:ext>
            </a:extLst>
          </p:cNvPr>
          <p:cNvSpPr>
            <a:spLocks noGrp="1"/>
          </p:cNvSpPr>
          <p:nvPr>
            <p:ph type="title"/>
          </p:nvPr>
        </p:nvSpPr>
        <p:spPr>
          <a:xfrm>
            <a:off x="688427" y="89228"/>
            <a:ext cx="10515600" cy="1262665"/>
          </a:xfrm>
        </p:spPr>
        <p:txBody>
          <a:bodyPr/>
          <a:lstStyle/>
          <a:p>
            <a:pPr algn="ctr"/>
            <a:r>
              <a:rPr lang="en-IN" dirty="0"/>
              <a:t>Problem Statement</a:t>
            </a:r>
          </a:p>
        </p:txBody>
      </p:sp>
      <p:sp>
        <p:nvSpPr>
          <p:cNvPr id="3" name="Content Placeholder 2">
            <a:extLst>
              <a:ext uri="{FF2B5EF4-FFF2-40B4-BE49-F238E27FC236}">
                <a16:creationId xmlns:a16="http://schemas.microsoft.com/office/drawing/2014/main" id="{B4DAA253-EDFA-4D6F-9964-96EF65FC5F1D}"/>
              </a:ext>
            </a:extLst>
          </p:cNvPr>
          <p:cNvSpPr>
            <a:spLocks noGrp="1"/>
          </p:cNvSpPr>
          <p:nvPr>
            <p:ph idx="1"/>
          </p:nvPr>
        </p:nvSpPr>
        <p:spPr>
          <a:xfrm>
            <a:off x="838200" y="1109499"/>
            <a:ext cx="10515600" cy="1347951"/>
          </a:xfrm>
        </p:spPr>
        <p:txBody>
          <a:bodyPr>
            <a:normAutofit/>
          </a:bodyPr>
          <a:lstStyle/>
          <a:p>
            <a:pPr marL="0" indent="0" algn="ctr">
              <a:buNone/>
            </a:pPr>
            <a:r>
              <a:rPr lang="en-IN" sz="4000" dirty="0"/>
              <a:t>Lack of Car Parking Space in Cities</a:t>
            </a:r>
          </a:p>
        </p:txBody>
      </p:sp>
      <p:pic>
        <p:nvPicPr>
          <p:cNvPr id="1026" name="Picture 2">
            <a:extLst>
              <a:ext uri="{FF2B5EF4-FFF2-40B4-BE49-F238E27FC236}">
                <a16:creationId xmlns:a16="http://schemas.microsoft.com/office/drawing/2014/main" id="{082C2B00-C9C8-5DB4-6D00-4150BB55B5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23131" y="1911570"/>
            <a:ext cx="3448690" cy="336101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138E59A-E45C-02B1-164C-BEA92BEB28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43611" y="1911570"/>
            <a:ext cx="3430261" cy="344599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32A30E5-1061-BC61-19CF-D5794C3ECD93}"/>
              </a:ext>
            </a:extLst>
          </p:cNvPr>
          <p:cNvSpPr txBox="1"/>
          <p:nvPr/>
        </p:nvSpPr>
        <p:spPr>
          <a:xfrm>
            <a:off x="197069" y="1978572"/>
            <a:ext cx="4354272" cy="4093428"/>
          </a:xfrm>
          <a:prstGeom prst="rect">
            <a:avLst/>
          </a:prstGeom>
          <a:noFill/>
        </p:spPr>
        <p:txBody>
          <a:bodyPr wrap="square" rtlCol="0">
            <a:spAutoFit/>
          </a:bodyPr>
          <a:lstStyle/>
          <a:p>
            <a:r>
              <a:rPr lang="en-IN" sz="2000" dirty="0"/>
              <a:t>Car parking is a frustrating and annoying problem faced by all of us today with the increase in population and with one person owning more than one car. </a:t>
            </a:r>
          </a:p>
          <a:p>
            <a:endParaRPr lang="en-IN" sz="2000" dirty="0"/>
          </a:p>
          <a:p>
            <a:r>
              <a:rPr lang="en-IN" sz="2000" dirty="0"/>
              <a:t>There is an unequal distribution of space in cities with some places having an excess of unused space and others extremely congested, which creates a dearth of available car parking space. </a:t>
            </a:r>
          </a:p>
        </p:txBody>
      </p:sp>
    </p:spTree>
    <p:extLst>
      <p:ext uri="{BB962C8B-B14F-4D97-AF65-F5344CB8AC3E}">
        <p14:creationId xmlns:p14="http://schemas.microsoft.com/office/powerpoint/2010/main" val="3888102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306E8-0699-20E6-CBE9-BE832CF0F793}"/>
              </a:ext>
            </a:extLst>
          </p:cNvPr>
          <p:cNvSpPr>
            <a:spLocks noGrp="1"/>
          </p:cNvSpPr>
          <p:nvPr>
            <p:ph type="title"/>
          </p:nvPr>
        </p:nvSpPr>
        <p:spPr>
          <a:xfrm>
            <a:off x="739666" y="41932"/>
            <a:ext cx="10515600" cy="805465"/>
          </a:xfrm>
        </p:spPr>
        <p:txBody>
          <a:bodyPr/>
          <a:lstStyle/>
          <a:p>
            <a:pPr algn="ctr"/>
            <a:r>
              <a:rPr lang="en-IN" dirty="0"/>
              <a:t>Solution</a:t>
            </a:r>
          </a:p>
        </p:txBody>
      </p:sp>
      <p:sp>
        <p:nvSpPr>
          <p:cNvPr id="3" name="Content Placeholder 2">
            <a:extLst>
              <a:ext uri="{FF2B5EF4-FFF2-40B4-BE49-F238E27FC236}">
                <a16:creationId xmlns:a16="http://schemas.microsoft.com/office/drawing/2014/main" id="{07A8573C-4DCD-426A-F2F1-82AD0C671582}"/>
              </a:ext>
            </a:extLst>
          </p:cNvPr>
          <p:cNvSpPr>
            <a:spLocks noGrp="1"/>
          </p:cNvSpPr>
          <p:nvPr>
            <p:ph idx="1"/>
          </p:nvPr>
        </p:nvSpPr>
        <p:spPr>
          <a:xfrm>
            <a:off x="739666" y="729156"/>
            <a:ext cx="10515600" cy="5314950"/>
          </a:xfrm>
        </p:spPr>
        <p:txBody>
          <a:bodyPr>
            <a:normAutofit/>
          </a:bodyPr>
          <a:lstStyle/>
          <a:p>
            <a:r>
              <a:rPr lang="en-IN" sz="2000" dirty="0"/>
              <a:t>Create a conveyor belt grid spanning the entire city parallel to the wide (3 lanes and above) roads.</a:t>
            </a:r>
          </a:p>
          <a:p>
            <a:r>
              <a:rPr lang="en-IN" sz="2000" dirty="0"/>
              <a:t>As of 2020, there are a total 320 km of 4 lane roads and 186 km of 3 lane roads in Bengaluru. Length of average car = 5m. </a:t>
            </a:r>
          </a:p>
          <a:p>
            <a:pPr lvl="1"/>
            <a:r>
              <a:rPr lang="en-IN" sz="2000" dirty="0"/>
              <a:t>Number of cars that can be parked on a single lane conveyor belt spanning the full length of these roads = [(186+320)*1000]/5 = 1,01,200 Cars</a:t>
            </a:r>
          </a:p>
          <a:p>
            <a:r>
              <a:rPr lang="en-IN" sz="2000" dirty="0"/>
              <a:t>Practically, we cannot park so many cars in parallel parking because of a lot of unused space and unequal distribution of land.</a:t>
            </a:r>
          </a:p>
          <a:p>
            <a:r>
              <a:rPr lang="en-IN" sz="2000" dirty="0"/>
              <a:t>With this technology, any unused space in any part of the city can be utilized to park cars in any other part of the city.</a:t>
            </a:r>
          </a:p>
          <a:p>
            <a:endParaRPr lang="en-IN" sz="2000" dirty="0"/>
          </a:p>
        </p:txBody>
      </p:sp>
      <p:pic>
        <p:nvPicPr>
          <p:cNvPr id="4" name="Picture 3">
            <a:extLst>
              <a:ext uri="{FF2B5EF4-FFF2-40B4-BE49-F238E27FC236}">
                <a16:creationId xmlns:a16="http://schemas.microsoft.com/office/drawing/2014/main" id="{E657AC7A-C008-54D7-A4B2-A3497C0FDF8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772697" y="4055679"/>
            <a:ext cx="2760389" cy="2760389"/>
          </a:xfrm>
          <a:prstGeom prst="rect">
            <a:avLst/>
          </a:prstGeom>
          <a:noFill/>
          <a:ln>
            <a:noFill/>
          </a:ln>
        </p:spPr>
      </p:pic>
    </p:spTree>
    <p:extLst>
      <p:ext uri="{BB962C8B-B14F-4D97-AF65-F5344CB8AC3E}">
        <p14:creationId xmlns:p14="http://schemas.microsoft.com/office/powerpoint/2010/main" val="2294227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58B93-DBC8-A1B4-54A7-304FB8C25798}"/>
              </a:ext>
            </a:extLst>
          </p:cNvPr>
          <p:cNvSpPr>
            <a:spLocks noGrp="1"/>
          </p:cNvSpPr>
          <p:nvPr>
            <p:ph type="title"/>
          </p:nvPr>
        </p:nvSpPr>
        <p:spPr>
          <a:xfrm>
            <a:off x="838200" y="89228"/>
            <a:ext cx="10515600" cy="856703"/>
          </a:xfrm>
        </p:spPr>
        <p:txBody>
          <a:bodyPr/>
          <a:lstStyle/>
          <a:p>
            <a:pPr algn="ctr"/>
            <a:r>
              <a:rPr lang="en-IN" dirty="0" err="1"/>
              <a:t>Techstack</a:t>
            </a:r>
            <a:endParaRPr lang="en-IN" dirty="0"/>
          </a:p>
        </p:txBody>
      </p:sp>
      <p:sp>
        <p:nvSpPr>
          <p:cNvPr id="3" name="Content Placeholder 2">
            <a:extLst>
              <a:ext uri="{FF2B5EF4-FFF2-40B4-BE49-F238E27FC236}">
                <a16:creationId xmlns:a16="http://schemas.microsoft.com/office/drawing/2014/main" id="{A2EDD4E5-4136-E8EE-76FB-215C4847E48F}"/>
              </a:ext>
            </a:extLst>
          </p:cNvPr>
          <p:cNvSpPr>
            <a:spLocks noGrp="1"/>
          </p:cNvSpPr>
          <p:nvPr>
            <p:ph idx="1"/>
          </p:nvPr>
        </p:nvSpPr>
        <p:spPr>
          <a:xfrm>
            <a:off x="59122" y="750833"/>
            <a:ext cx="11891140" cy="4254720"/>
          </a:xfrm>
        </p:spPr>
        <p:txBody>
          <a:bodyPr/>
          <a:lstStyle/>
          <a:p>
            <a:r>
              <a:rPr lang="en-IN" dirty="0"/>
              <a:t>Construct a one lane wide conveyor belt parallel to the major wide roads.</a:t>
            </a:r>
          </a:p>
          <a:p>
            <a:r>
              <a:rPr lang="en-IN" dirty="0"/>
              <a:t>Two orthogonal belts can be joined by a rotating disc platform so that a car moving in one belt can be shifted to the other.</a:t>
            </a:r>
          </a:p>
          <a:p>
            <a:r>
              <a:rPr lang="en-IN" dirty="0"/>
              <a:t>Install force/pressure sensors each with their own signal path on the belt that sense the location of a car loaded onto it. Also install request buttons periodically on a railing adjacent to the belt and a small digital kiosk corresponding to every request button.</a:t>
            </a:r>
          </a:p>
          <a:p>
            <a:r>
              <a:rPr lang="en-IN" dirty="0"/>
              <a:t>Create a database that stores the name of the car owner, the sensor associated with its wheels and its location on the belt.</a:t>
            </a:r>
          </a:p>
          <a:p>
            <a:r>
              <a:rPr lang="en-IN" dirty="0"/>
              <a:t>Can use Magnetic Levitation / Regular Motor technology to move the belt faster and for greater efficiency.</a:t>
            </a:r>
          </a:p>
          <a:p>
            <a:r>
              <a:rPr lang="en-IN" dirty="0"/>
              <a:t>Arduino boards can be used to program the sensors.</a:t>
            </a:r>
          </a:p>
        </p:txBody>
      </p:sp>
      <p:pic>
        <p:nvPicPr>
          <p:cNvPr id="4098" name="Picture 2">
            <a:extLst>
              <a:ext uri="{FF2B5EF4-FFF2-40B4-BE49-F238E27FC236}">
                <a16:creationId xmlns:a16="http://schemas.microsoft.com/office/drawing/2014/main" id="{A34A6325-43BE-DBFA-E07D-10EEB0D4D35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03831" y="4118741"/>
            <a:ext cx="4110859" cy="27037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1890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8" name="Picture 6">
            <a:extLst>
              <a:ext uri="{FF2B5EF4-FFF2-40B4-BE49-F238E27FC236}">
                <a16:creationId xmlns:a16="http://schemas.microsoft.com/office/drawing/2014/main" id="{232F871C-EFC0-E0A0-F28C-0ADE8E61D04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8068" y="128784"/>
            <a:ext cx="3564288" cy="3564288"/>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64D8BF18-43D1-739E-B539-26269BB0EF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9164" y="74044"/>
            <a:ext cx="3657763" cy="3619028"/>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a:extLst>
              <a:ext uri="{FF2B5EF4-FFF2-40B4-BE49-F238E27FC236}">
                <a16:creationId xmlns:a16="http://schemas.microsoft.com/office/drawing/2014/main" id="{BA5F75B0-2178-E4EE-3873-FAFE224706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79132" y="74043"/>
            <a:ext cx="3615395" cy="362056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6FF2A24-D3DA-C530-FF81-4662A4C66F00}"/>
              </a:ext>
            </a:extLst>
          </p:cNvPr>
          <p:cNvSpPr txBox="1"/>
          <p:nvPr/>
        </p:nvSpPr>
        <p:spPr>
          <a:xfrm>
            <a:off x="394138" y="4032031"/>
            <a:ext cx="9451428" cy="707886"/>
          </a:xfrm>
          <a:prstGeom prst="rect">
            <a:avLst/>
          </a:prstGeom>
          <a:noFill/>
        </p:spPr>
        <p:txBody>
          <a:bodyPr wrap="square" rtlCol="0">
            <a:spAutoFit/>
          </a:bodyPr>
          <a:lstStyle/>
          <a:p>
            <a:r>
              <a:rPr lang="en-US" sz="2000" b="0" i="0" u="none" strike="noStrike" dirty="0">
                <a:effectLst/>
                <a:latin typeface="+mj-lt"/>
              </a:rPr>
              <a:t>The belts can be installed in the sides of the road, in the middle of the road or in unused deserted lands. </a:t>
            </a:r>
            <a:endParaRPr lang="en-IN" sz="2000" dirty="0">
              <a:latin typeface="+mj-lt"/>
            </a:endParaRPr>
          </a:p>
        </p:txBody>
      </p:sp>
    </p:spTree>
    <p:extLst>
      <p:ext uri="{BB962C8B-B14F-4D97-AF65-F5344CB8AC3E}">
        <p14:creationId xmlns:p14="http://schemas.microsoft.com/office/powerpoint/2010/main" val="20806094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a:extLst>
              <a:ext uri="{FF2B5EF4-FFF2-40B4-BE49-F238E27FC236}">
                <a16:creationId xmlns:a16="http://schemas.microsoft.com/office/drawing/2014/main" id="{D86060AA-96A1-05AA-7236-869F3E88F8F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87782" y="214591"/>
            <a:ext cx="3309317" cy="3255580"/>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EA009AEE-2D26-F987-CBA6-2E7EB4810B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83400"/>
            <a:ext cx="3432942" cy="331796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FB40D90-9C0D-12D7-2D59-8E092E6A2461}"/>
              </a:ext>
            </a:extLst>
          </p:cNvPr>
          <p:cNvSpPr txBox="1"/>
          <p:nvPr/>
        </p:nvSpPr>
        <p:spPr>
          <a:xfrm>
            <a:off x="421728" y="4079328"/>
            <a:ext cx="9451428" cy="1477328"/>
          </a:xfrm>
          <a:prstGeom prst="rect">
            <a:avLst/>
          </a:prstGeom>
          <a:noFill/>
        </p:spPr>
        <p:txBody>
          <a:bodyPr wrap="square" rtlCol="0">
            <a:spAutoFit/>
          </a:bodyPr>
          <a:lstStyle/>
          <a:p>
            <a:pPr rtl="0">
              <a:spcBef>
                <a:spcPts val="0"/>
              </a:spcBef>
              <a:spcAft>
                <a:spcPts val="1200"/>
              </a:spcAft>
            </a:pPr>
            <a:r>
              <a:rPr lang="en-US" sz="2000" b="0" i="0" u="none" strike="noStrike" dirty="0">
                <a:effectLst/>
                <a:latin typeface="+mj-lt"/>
              </a:rPr>
              <a:t>If space is not available in the ground level, the conveyor belt can be constructed overground in an elevated form similar to the Metro trains.</a:t>
            </a:r>
            <a:endParaRPr lang="en-US" sz="2000" b="0" dirty="0">
              <a:effectLst/>
              <a:latin typeface="+mj-lt"/>
            </a:endParaRPr>
          </a:p>
          <a:p>
            <a:br>
              <a:rPr lang="en-US" sz="2000" dirty="0">
                <a:latin typeface="+mj-lt"/>
              </a:rPr>
            </a:br>
            <a:endParaRPr lang="en-IN" sz="2000" dirty="0">
              <a:latin typeface="+mj-lt"/>
            </a:endParaRPr>
          </a:p>
        </p:txBody>
      </p:sp>
    </p:spTree>
    <p:extLst>
      <p:ext uri="{BB962C8B-B14F-4D97-AF65-F5344CB8AC3E}">
        <p14:creationId xmlns:p14="http://schemas.microsoft.com/office/powerpoint/2010/main" val="1975491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73F9A-2E9F-4E4E-1971-F38836C72F56}"/>
              </a:ext>
            </a:extLst>
          </p:cNvPr>
          <p:cNvSpPr>
            <a:spLocks noGrp="1"/>
          </p:cNvSpPr>
          <p:nvPr>
            <p:ph type="title"/>
          </p:nvPr>
        </p:nvSpPr>
        <p:spPr>
          <a:xfrm>
            <a:off x="709173" y="425128"/>
            <a:ext cx="9404723" cy="1400530"/>
          </a:xfrm>
        </p:spPr>
        <p:txBody>
          <a:bodyPr/>
          <a:lstStyle/>
          <a:p>
            <a:pPr algn="ctr"/>
            <a:r>
              <a:rPr lang="en-IN" dirty="0"/>
              <a:t>Architecture / Implementation</a:t>
            </a:r>
          </a:p>
        </p:txBody>
      </p:sp>
      <p:sp>
        <p:nvSpPr>
          <p:cNvPr id="3" name="Content Placeholder 2">
            <a:extLst>
              <a:ext uri="{FF2B5EF4-FFF2-40B4-BE49-F238E27FC236}">
                <a16:creationId xmlns:a16="http://schemas.microsoft.com/office/drawing/2014/main" id="{39C4B906-DFDC-275D-ED25-64F18E7D1237}"/>
              </a:ext>
            </a:extLst>
          </p:cNvPr>
          <p:cNvSpPr>
            <a:spLocks noGrp="1"/>
          </p:cNvSpPr>
          <p:nvPr>
            <p:ph idx="1"/>
          </p:nvPr>
        </p:nvSpPr>
        <p:spPr>
          <a:xfrm>
            <a:off x="670034" y="1083879"/>
            <a:ext cx="11173811" cy="5502165"/>
          </a:xfrm>
        </p:spPr>
        <p:txBody>
          <a:bodyPr/>
          <a:lstStyle/>
          <a:p>
            <a:r>
              <a:rPr lang="en-IN" dirty="0"/>
              <a:t>When a car owner wants to park a car, he/she must press the request button in the area he is accessing the belt.</a:t>
            </a:r>
          </a:p>
          <a:p>
            <a:r>
              <a:rPr lang="en-IN" dirty="0"/>
              <a:t>The conveyor belt searches for the closest empty spot on it and brings it to the user. </a:t>
            </a:r>
          </a:p>
          <a:p>
            <a:r>
              <a:rPr lang="en-IN" dirty="0"/>
              <a:t>The owner has to enter his details along with the car model and park the car on the conveyor belt.</a:t>
            </a:r>
          </a:p>
          <a:p>
            <a:r>
              <a:rPr lang="en-IN" dirty="0"/>
              <a:t>The belt registers the location of the car using the pressure sensors and associates it with a unique ID generated by the software, which is given to the user.</a:t>
            </a:r>
          </a:p>
          <a:p>
            <a:r>
              <a:rPr lang="en-IN" dirty="0"/>
              <a:t>The Car along with its associated user ID is entered into a database containing the details of all the cars parked on the belt.</a:t>
            </a:r>
          </a:p>
          <a:p>
            <a:r>
              <a:rPr lang="en-IN" dirty="0"/>
              <a:t>When the user wants to retrieve the car back, he/she has to enter the unique ID in the kiosk, which is used by the database to search the location of the car and bring it back to the user.</a:t>
            </a:r>
          </a:p>
          <a:p>
            <a:r>
              <a:rPr lang="en-IN" dirty="0"/>
              <a:t>When multiple requests are entered, the database prioritizes them using a Queue stack.</a:t>
            </a:r>
          </a:p>
          <a:p>
            <a:endParaRPr lang="en-IN" dirty="0"/>
          </a:p>
        </p:txBody>
      </p:sp>
    </p:spTree>
    <p:extLst>
      <p:ext uri="{BB962C8B-B14F-4D97-AF65-F5344CB8AC3E}">
        <p14:creationId xmlns:p14="http://schemas.microsoft.com/office/powerpoint/2010/main" val="81085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7E2944-CB93-3D25-E020-5C09D458C270}"/>
              </a:ext>
            </a:extLst>
          </p:cNvPr>
          <p:cNvSpPr>
            <a:spLocks noGrp="1"/>
          </p:cNvSpPr>
          <p:nvPr>
            <p:ph type="title"/>
          </p:nvPr>
        </p:nvSpPr>
        <p:spPr>
          <a:xfrm>
            <a:off x="838200" y="89228"/>
            <a:ext cx="10515600" cy="1112893"/>
          </a:xfrm>
        </p:spPr>
        <p:txBody>
          <a:bodyPr/>
          <a:lstStyle/>
          <a:p>
            <a:pPr algn="ctr"/>
            <a:r>
              <a:rPr lang="en-IN" dirty="0"/>
              <a:t>How the idea is unique</a:t>
            </a:r>
          </a:p>
        </p:txBody>
      </p:sp>
      <p:sp>
        <p:nvSpPr>
          <p:cNvPr id="3" name="Content Placeholder 2">
            <a:extLst>
              <a:ext uri="{FF2B5EF4-FFF2-40B4-BE49-F238E27FC236}">
                <a16:creationId xmlns:a16="http://schemas.microsoft.com/office/drawing/2014/main" id="{B2F9054F-F765-A393-D599-6F6B5BE4AF69}"/>
              </a:ext>
            </a:extLst>
          </p:cNvPr>
          <p:cNvSpPr>
            <a:spLocks noGrp="1"/>
          </p:cNvSpPr>
          <p:nvPr>
            <p:ph idx="1"/>
          </p:nvPr>
        </p:nvSpPr>
        <p:spPr>
          <a:xfrm>
            <a:off x="437494" y="1261239"/>
            <a:ext cx="10861128" cy="5242035"/>
          </a:xfrm>
        </p:spPr>
        <p:txBody>
          <a:bodyPr/>
          <a:lstStyle/>
          <a:p>
            <a:r>
              <a:rPr lang="en-IN" dirty="0"/>
              <a:t>Unlike Underground / Multilevel car parking, this requires only one lane width of space but makes use of the length of the belt across the cities. The space is distributed across an entire city and is not concentrated in one place so that all can access and use the facility.</a:t>
            </a:r>
          </a:p>
          <a:p>
            <a:r>
              <a:rPr lang="en-IN" dirty="0"/>
              <a:t>A car owner can use any vacant space available anywhere in the city where the conveyor belt is built. Therefore, more space is created due to the equal utilization of all space in the city. </a:t>
            </a:r>
          </a:p>
          <a:p>
            <a:endParaRPr lang="en-IN" dirty="0"/>
          </a:p>
        </p:txBody>
      </p:sp>
      <p:pic>
        <p:nvPicPr>
          <p:cNvPr id="7172" name="Picture 4">
            <a:extLst>
              <a:ext uri="{FF2B5EF4-FFF2-40B4-BE49-F238E27FC236}">
                <a16:creationId xmlns:a16="http://schemas.microsoft.com/office/drawing/2014/main" id="{B4F82B9A-1AF9-5A07-6002-DB27621720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8382" y="3221514"/>
            <a:ext cx="3395007" cy="3384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00418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124</TotalTime>
  <Words>690</Words>
  <Application>Microsoft Office PowerPoint</Application>
  <PresentationFormat>Widescreen</PresentationFormat>
  <Paragraphs>34</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Century Gothic</vt:lpstr>
      <vt:lpstr>Wingdings 3</vt:lpstr>
      <vt:lpstr>Ion</vt:lpstr>
      <vt:lpstr>Car Parking Technology Using a Conveyor Belt Grid</vt:lpstr>
      <vt:lpstr>Problem Statement</vt:lpstr>
      <vt:lpstr>Solution</vt:lpstr>
      <vt:lpstr>Techstack</vt:lpstr>
      <vt:lpstr>PowerPoint Presentation</vt:lpstr>
      <vt:lpstr>PowerPoint Presentation</vt:lpstr>
      <vt:lpstr>Architecture / Implementation</vt:lpstr>
      <vt:lpstr>How the idea is unique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Priya Ramkumar</dc:creator>
  <cp:lastModifiedBy>Priya Ramkumar</cp:lastModifiedBy>
  <cp:revision>4</cp:revision>
  <dcterms:created xsi:type="dcterms:W3CDTF">2023-09-10T05:26:19Z</dcterms:created>
  <dcterms:modified xsi:type="dcterms:W3CDTF">2023-09-10T07:30:53Z</dcterms:modified>
</cp:coreProperties>
</file>

<file path=docProps/thumbnail.jpeg>
</file>